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2" r:id="rId6"/>
    <p:sldId id="263" r:id="rId7"/>
    <p:sldId id="265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048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94216" y="1117879"/>
            <a:ext cx="8404260" cy="3289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THỬ THÁCH NÂNG CAO NĂNG LỰC BACKEND VỚI NODE.JS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896531" y="5226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Trình bày bởi: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Nguyễn Hoài Nam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Entetsu Vietnam</a:t>
            </a:r>
            <a:endParaRPr lang="en-US" sz="2000" dirty="0"/>
          </a:p>
        </p:txBody>
      </p:sp>
      <p:pic>
        <p:nvPicPr>
          <p:cNvPr id="6" name="Picture 5" descr="Two people sitting in a room with a computer&#10;&#10;AI-generated content may be incorrect.">
            <a:extLst>
              <a:ext uri="{FF2B5EF4-FFF2-40B4-BE49-F238E27FC236}">
                <a16:creationId xmlns:a16="http://schemas.microsoft.com/office/drawing/2014/main" id="{1DAFBB82-E6E3-208E-9F7F-6088CA4B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52" y="1058163"/>
            <a:ext cx="6592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LÝ DO CHỌN THỬ THÁCH NODEJS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56110" y="2245886"/>
            <a:ext cx="13042821" cy="59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phép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nhà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phát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triển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sử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dụng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JavaScript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cả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front-end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back-end</a:t>
            </a:r>
            <a:endParaRPr lang="en-US" sz="2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898FE8-D04A-14AE-A93A-F46D52AADBEC}"/>
              </a:ext>
            </a:extLst>
          </p:cNvPr>
          <p:cNvGrpSpPr/>
          <p:nvPr/>
        </p:nvGrpSpPr>
        <p:grpSpPr>
          <a:xfrm>
            <a:off x="642938" y="3300588"/>
            <a:ext cx="12032538" cy="2362882"/>
            <a:chOff x="642938" y="2790286"/>
            <a:chExt cx="12032538" cy="23628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78BE0E-6E92-3167-021D-D77D8D383B1C}"/>
                </a:ext>
              </a:extLst>
            </p:cNvPr>
            <p:cNvGrpSpPr/>
            <p:nvPr/>
          </p:nvGrpSpPr>
          <p:grpSpPr>
            <a:xfrm>
              <a:off x="649952" y="2790286"/>
              <a:ext cx="3567796" cy="510302"/>
              <a:chOff x="793790" y="4176474"/>
              <a:chExt cx="3567796" cy="51030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5BEB08-79E6-F82D-0E07-003EB1FF5F03}"/>
                  </a:ext>
                </a:extLst>
              </p:cNvPr>
              <p:cNvGrpSpPr/>
              <p:nvPr/>
            </p:nvGrpSpPr>
            <p:grpSpPr>
              <a:xfrm>
                <a:off x="793790" y="4176474"/>
                <a:ext cx="510302" cy="510302"/>
                <a:chOff x="793790" y="4176474"/>
                <a:chExt cx="510302" cy="510302"/>
              </a:xfrm>
            </p:grpSpPr>
            <p:sp>
              <p:nvSpPr>
                <p:cNvPr id="4" name="Shape 2"/>
                <p:cNvSpPr/>
                <p:nvPr/>
              </p:nvSpPr>
              <p:spPr>
                <a:xfrm>
                  <a:off x="793790" y="4176474"/>
                  <a:ext cx="510302" cy="510302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DADBF1"/>
                </a:solidFill>
                <a:ln w="7620">
                  <a:solidFill>
                    <a:srgbClr val="C0C1D7"/>
                  </a:solidFill>
                  <a:prstDash val="soli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5" name="Image 0" descr="preencoded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4305" y="4218980"/>
                  <a:ext cx="340162" cy="425291"/>
                </a:xfrm>
                <a:prstGeom prst="rect">
                  <a:avLst/>
                </a:prstGeom>
              </p:spPr>
            </p:pic>
          </p:grpSp>
          <p:sp>
            <p:nvSpPr>
              <p:cNvPr id="6" name="Text 3"/>
              <p:cNvSpPr/>
              <p:nvPr/>
            </p:nvSpPr>
            <p:spPr>
              <a:xfrm>
                <a:off x="1526351" y="4254341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Nhanh &amp;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Nhẹ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: Nodejs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nổi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bật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với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khả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năng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xử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lý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hiệu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suất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cao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và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bất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đồng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bộ</a:t>
                </a:r>
                <a:endPara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endParaRPr>
              </a:p>
              <a:p>
                <a:pPr marL="0" indent="0" algn="l">
                  <a:lnSpc>
                    <a:spcPts val="2750"/>
                  </a:lnSpc>
                  <a:buNone/>
                </a:pPr>
                <a:endParaRPr lang="en-US" sz="2200" dirty="0"/>
              </a:p>
            </p:txBody>
          </p:sp>
        </p:grpSp>
        <p:sp>
          <p:nvSpPr>
            <p:cNvPr id="8" name="Shape 5"/>
            <p:cNvSpPr/>
            <p:nvPr/>
          </p:nvSpPr>
          <p:spPr>
            <a:xfrm>
              <a:off x="642939" y="3744879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09" y="3787385"/>
              <a:ext cx="340162" cy="425291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1380054" y="3822746"/>
              <a:ext cx="3296722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Hệ Sinh Thái Phong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Phú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nhiều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thư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viện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phong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phú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giúp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tăng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tốc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độ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phát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triển</a:t>
              </a:r>
              <a:endParaRPr lang="en-US" sz="2200" dirty="0"/>
            </a:p>
          </p:txBody>
        </p:sp>
        <p:sp>
          <p:nvSpPr>
            <p:cNvPr id="12" name="Shape 8"/>
            <p:cNvSpPr/>
            <p:nvPr/>
          </p:nvSpPr>
          <p:spPr>
            <a:xfrm>
              <a:off x="642938" y="4574921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3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022" y="4644271"/>
              <a:ext cx="340162" cy="425291"/>
            </a:xfrm>
            <a:prstGeom prst="rect">
              <a:avLst/>
            </a:prstGeom>
          </p:spPr>
        </p:pic>
        <p:sp>
          <p:nvSpPr>
            <p:cNvPr id="14" name="Text 9"/>
            <p:cNvSpPr/>
            <p:nvPr/>
          </p:nvSpPr>
          <p:spPr>
            <a:xfrm>
              <a:off x="1380054" y="4642866"/>
              <a:ext cx="11295422" cy="510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Linh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Hoạt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&amp;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Đa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Năng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: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Hỗ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trợ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nhiều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loại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hình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dự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án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từ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api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,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ứng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dụng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thời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gian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thực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và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microservice</a:t>
              </a:r>
            </a:p>
            <a:p>
              <a:pPr>
                <a:lnSpc>
                  <a:spcPts val="2750"/>
                </a:lnSpc>
              </a:pPr>
              <a:endParaRPr lang="en-US" sz="2200" dirty="0"/>
            </a:p>
          </p:txBody>
        </p:sp>
      </p:grpSp>
      <p:sp>
        <p:nvSpPr>
          <p:cNvPr id="15" name="Text 10"/>
          <p:cNvSpPr/>
          <p:nvPr/>
        </p:nvSpPr>
        <p:spPr>
          <a:xfrm>
            <a:off x="4215289" y="4744760"/>
            <a:ext cx="9621321" cy="1481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97E3BF-C944-424B-67CF-154F13C83B65}"/>
              </a:ext>
            </a:extLst>
          </p:cNvPr>
          <p:cNvSpPr/>
          <p:nvPr/>
        </p:nvSpPr>
        <p:spPr>
          <a:xfrm>
            <a:off x="12883794" y="7715892"/>
            <a:ext cx="1630274" cy="385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806" y="917734"/>
            <a:ext cx="840128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MỤC TIÊU CỦA THỬ THÁCH NÀY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5806" y="1995130"/>
            <a:ext cx="1315878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Thử thách Node.js được thiết kế để không chỉ nâng cao kiến thức cá nhân mà còn mang lại giá trị thực tiễn cho đội ngũ và công ty.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5806" y="2883218"/>
            <a:ext cx="6474262" cy="1951553"/>
          </a:xfrm>
          <a:prstGeom prst="roundRect">
            <a:avLst>
              <a:gd name="adj" fmla="val 562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35806" y="2860358"/>
            <a:ext cx="6474262" cy="91440"/>
          </a:xfrm>
          <a:prstGeom prst="roundRect">
            <a:avLst>
              <a:gd name="adj" fmla="val 965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567940"/>
            <a:ext cx="630674" cy="630674"/>
          </a:xfrm>
          <a:prstGeom prst="roundRect">
            <a:avLst>
              <a:gd name="adj" fmla="val 1449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31" y="2725579"/>
            <a:ext cx="252293" cy="31527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68812" y="3408759"/>
            <a:ext cx="3839885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Học Node.js &amp; Express.js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968812" y="3929063"/>
            <a:ext cx="600825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Nắm vững kiến thức nền tảng về Node.js và framework Express.js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420213" y="2883218"/>
            <a:ext cx="6474381" cy="1951553"/>
          </a:xfrm>
          <a:prstGeom prst="roundRect">
            <a:avLst>
              <a:gd name="adj" fmla="val 562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20213" y="2860358"/>
            <a:ext cx="6474381" cy="91440"/>
          </a:xfrm>
          <a:prstGeom prst="roundRect">
            <a:avLst>
              <a:gd name="adj" fmla="val 965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342066" y="2567940"/>
            <a:ext cx="630674" cy="630674"/>
          </a:xfrm>
          <a:prstGeom prst="roundRect">
            <a:avLst>
              <a:gd name="adj" fmla="val 1449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57" y="2725579"/>
            <a:ext cx="252293" cy="31527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53218" y="3408759"/>
            <a:ext cx="540424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Xây Dựng Mini Project Backend API</a:t>
            </a:r>
            <a:endParaRPr lang="en-US" sz="2450" dirty="0"/>
          </a:p>
        </p:txBody>
      </p:sp>
      <p:sp>
        <p:nvSpPr>
          <p:cNvPr id="15" name="Text 11"/>
          <p:cNvSpPr/>
          <p:nvPr/>
        </p:nvSpPr>
        <p:spPr>
          <a:xfrm>
            <a:off x="7653218" y="3929063"/>
            <a:ext cx="6008370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Một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dự án backend API hoàn chỉnh, có chức năng cơ bản.</a:t>
            </a:r>
            <a:endParaRPr lang="en-US" sz="2000" dirty="0"/>
          </a:p>
        </p:txBody>
      </p:sp>
      <p:sp>
        <p:nvSpPr>
          <p:cNvPr id="16" name="Shape 12"/>
          <p:cNvSpPr/>
          <p:nvPr/>
        </p:nvSpPr>
        <p:spPr>
          <a:xfrm>
            <a:off x="735806" y="5360194"/>
            <a:ext cx="6474262" cy="1951553"/>
          </a:xfrm>
          <a:prstGeom prst="roundRect">
            <a:avLst>
              <a:gd name="adj" fmla="val 562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35806" y="5337334"/>
            <a:ext cx="6474262" cy="91440"/>
          </a:xfrm>
          <a:prstGeom prst="roundRect">
            <a:avLst>
              <a:gd name="adj" fmla="val 965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3657540" y="5044916"/>
            <a:ext cx="630674" cy="630674"/>
          </a:xfrm>
          <a:prstGeom prst="roundRect">
            <a:avLst>
              <a:gd name="adj" fmla="val 1449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731" y="5202555"/>
            <a:ext cx="252293" cy="31527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8812" y="5885736"/>
            <a:ext cx="3559731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Viết Tài Liệu API Chuẩn</a:t>
            </a:r>
            <a:endParaRPr lang="en-US" sz="2450" dirty="0"/>
          </a:p>
        </p:txBody>
      </p:sp>
      <p:sp>
        <p:nvSpPr>
          <p:cNvPr id="21" name="Text 16"/>
          <p:cNvSpPr/>
          <p:nvPr/>
        </p:nvSpPr>
        <p:spPr>
          <a:xfrm>
            <a:off x="968812" y="6406039"/>
            <a:ext cx="600825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 ra tài liệu API rõ ràng, chi tiết, dễ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hiểu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2000" dirty="0"/>
          </a:p>
        </p:txBody>
      </p:sp>
      <p:sp>
        <p:nvSpPr>
          <p:cNvPr id="22" name="Shape 17"/>
          <p:cNvSpPr/>
          <p:nvPr/>
        </p:nvSpPr>
        <p:spPr>
          <a:xfrm>
            <a:off x="7420213" y="5360194"/>
            <a:ext cx="6474381" cy="1951553"/>
          </a:xfrm>
          <a:prstGeom prst="roundRect">
            <a:avLst>
              <a:gd name="adj" fmla="val 562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7420213" y="5337334"/>
            <a:ext cx="6474381" cy="91440"/>
          </a:xfrm>
          <a:prstGeom prst="roundRect">
            <a:avLst>
              <a:gd name="adj" fmla="val 965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10342066" y="5044916"/>
            <a:ext cx="630674" cy="630674"/>
          </a:xfrm>
          <a:prstGeom prst="roundRect">
            <a:avLst>
              <a:gd name="adj" fmla="val 1449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1257" y="5202555"/>
            <a:ext cx="252293" cy="31527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53218" y="5885736"/>
            <a:ext cx="3153608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Trình Bày Kết Quả</a:t>
            </a:r>
            <a:endParaRPr lang="en-US" sz="2450" dirty="0"/>
          </a:p>
        </p:txBody>
      </p:sp>
      <p:sp>
        <p:nvSpPr>
          <p:cNvPr id="27" name="Text 21"/>
          <p:cNvSpPr/>
          <p:nvPr/>
        </p:nvSpPr>
        <p:spPr>
          <a:xfrm>
            <a:off x="7653218" y="6406039"/>
            <a:ext cx="6008370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Giới thiệu thành quả của thử thách vào cuối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tháng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11</a:t>
            </a:r>
            <a:endParaRPr 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77587-0AEF-0422-45CC-27879EF9A250}"/>
              </a:ext>
            </a:extLst>
          </p:cNvPr>
          <p:cNvSpPr/>
          <p:nvPr/>
        </p:nvSpPr>
        <p:spPr>
          <a:xfrm>
            <a:off x="12883794" y="7715892"/>
            <a:ext cx="1630274" cy="385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4177" y="201310"/>
            <a:ext cx="7151491" cy="663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 HOẠCH THỰC HIỆN</a:t>
            </a:r>
            <a:endParaRPr lang="en-US" sz="3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16F297-3795-D19F-0CBF-7B47E309DC86}"/>
              </a:ext>
            </a:extLst>
          </p:cNvPr>
          <p:cNvSpPr/>
          <p:nvPr/>
        </p:nvSpPr>
        <p:spPr>
          <a:xfrm>
            <a:off x="12883794" y="7735616"/>
            <a:ext cx="1630274" cy="385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70562" y="1579333"/>
            <a:ext cx="45719" cy="5722668"/>
          </a:xfrm>
          <a:prstGeom prst="roundRect">
            <a:avLst>
              <a:gd name="adj" fmla="val 3444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04622" y="1525285"/>
            <a:ext cx="562451" cy="27024"/>
          </a:xfrm>
          <a:prstGeom prst="roundRect">
            <a:avLst>
              <a:gd name="adj" fmla="val 3444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6813723" y="1112932"/>
            <a:ext cx="7128629" cy="784271"/>
          </a:xfrm>
          <a:prstGeom prst="roundRect">
            <a:avLst>
              <a:gd name="adj" fmla="val 56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991039" y="1421968"/>
            <a:ext cx="2856428" cy="34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Tuần 1-2: Node.js Cơ Bản</a:t>
            </a:r>
            <a:endParaRPr lang="en-US" sz="2400" dirty="0"/>
          </a:p>
        </p:txBody>
      </p:sp>
      <p:sp>
        <p:nvSpPr>
          <p:cNvPr id="11" name="Shape 8"/>
          <p:cNvSpPr/>
          <p:nvPr/>
        </p:nvSpPr>
        <p:spPr>
          <a:xfrm>
            <a:off x="6306196" y="2442754"/>
            <a:ext cx="562451" cy="27024"/>
          </a:xfrm>
          <a:prstGeom prst="roundRect">
            <a:avLst>
              <a:gd name="adj" fmla="val 3444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190170" y="2365268"/>
            <a:ext cx="140613" cy="166228"/>
          </a:xfrm>
          <a:prstGeom prst="roundRect">
            <a:avLst>
              <a:gd name="adj" fmla="val 32514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800067" y="2060778"/>
            <a:ext cx="7128629" cy="784271"/>
          </a:xfrm>
          <a:prstGeom prst="roundRect">
            <a:avLst>
              <a:gd name="adj" fmla="val 564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979791" y="2262347"/>
            <a:ext cx="3418880" cy="34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Tuần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3-4: Express.js &amp; RESTFUL API</a:t>
            </a:r>
            <a:endParaRPr lang="en-US" sz="2400" dirty="0"/>
          </a:p>
        </p:txBody>
      </p:sp>
      <p:sp>
        <p:nvSpPr>
          <p:cNvPr id="18" name="Shape 15"/>
          <p:cNvSpPr/>
          <p:nvPr/>
        </p:nvSpPr>
        <p:spPr>
          <a:xfrm>
            <a:off x="6800066" y="2993832"/>
            <a:ext cx="7128629" cy="1487549"/>
          </a:xfrm>
          <a:prstGeom prst="roundRect">
            <a:avLst>
              <a:gd name="adj" fmla="val 5643"/>
            </a:avLst>
          </a:prstGeom>
          <a:solidFill>
            <a:srgbClr val="DADBF1"/>
          </a:solidFill>
          <a:ln w="19050">
            <a:solidFill>
              <a:srgbClr val="FF0000"/>
            </a:solidFill>
            <a:prstDash val="solid"/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i="1" dirty="0" err="1"/>
              <a:t>Đến</a:t>
            </a:r>
            <a:r>
              <a:rPr lang="en-US" i="1" dirty="0"/>
              <a:t> </a:t>
            </a:r>
            <a:r>
              <a:rPr lang="en-US" i="1" dirty="0" err="1"/>
              <a:t>giai</a:t>
            </a:r>
            <a:r>
              <a:rPr lang="en-US" i="1" dirty="0"/>
              <a:t> </a:t>
            </a:r>
            <a:r>
              <a:rPr lang="en-US" i="1" dirty="0" err="1"/>
              <a:t>đoạn</a:t>
            </a:r>
            <a:r>
              <a:rPr lang="en-US" i="1" dirty="0"/>
              <a:t> </a:t>
            </a:r>
            <a:r>
              <a:rPr lang="en-US" i="1" dirty="0" err="1"/>
              <a:t>này</a:t>
            </a:r>
            <a:r>
              <a:rPr lang="en-US" i="1" dirty="0"/>
              <a:t> </a:t>
            </a:r>
            <a:r>
              <a:rPr lang="en-US" i="1" dirty="0" err="1"/>
              <a:t>đã</a:t>
            </a:r>
            <a:r>
              <a:rPr lang="en-US" i="1" dirty="0"/>
              <a:t> </a:t>
            </a:r>
            <a:r>
              <a:rPr lang="en-US" i="1" dirty="0" err="1"/>
              <a:t>tự</a:t>
            </a:r>
            <a:r>
              <a:rPr lang="en-US" i="1" dirty="0"/>
              <a:t> tin </a:t>
            </a:r>
            <a:r>
              <a:rPr lang="en-US" i="1" dirty="0" err="1"/>
              <a:t>viết</a:t>
            </a:r>
            <a:r>
              <a:rPr lang="en-US" i="1" dirty="0"/>
              <a:t> </a:t>
            </a:r>
            <a:r>
              <a:rPr lang="en-US" i="1" dirty="0" err="1"/>
              <a:t>một</a:t>
            </a:r>
            <a:r>
              <a:rPr lang="en-US" i="1" dirty="0"/>
              <a:t> </a:t>
            </a:r>
            <a:r>
              <a:rPr lang="en-US" i="1" dirty="0" err="1"/>
              <a:t>api</a:t>
            </a:r>
            <a:r>
              <a:rPr lang="en-US" i="1" dirty="0"/>
              <a:t> </a:t>
            </a:r>
            <a:r>
              <a:rPr lang="en-US" i="1" dirty="0" err="1"/>
              <a:t>bằng</a:t>
            </a:r>
            <a:r>
              <a:rPr lang="en-US" i="1" dirty="0"/>
              <a:t> </a:t>
            </a:r>
            <a:r>
              <a:rPr lang="en-US" i="1" dirty="0" err="1"/>
              <a:t>nodejs</a:t>
            </a:r>
            <a:r>
              <a:rPr lang="en-US" i="1" dirty="0"/>
              <a:t> </a:t>
            </a:r>
            <a:r>
              <a:rPr lang="en-US" i="1" dirty="0" err="1"/>
              <a:t>kết</a:t>
            </a:r>
            <a:r>
              <a:rPr lang="en-US" i="1" dirty="0"/>
              <a:t> </a:t>
            </a:r>
            <a:r>
              <a:rPr lang="en-US" i="1" dirty="0" err="1"/>
              <a:t>hợp</a:t>
            </a:r>
            <a:r>
              <a:rPr lang="en-US" i="1" dirty="0"/>
              <a:t> </a:t>
            </a:r>
            <a:r>
              <a:rPr lang="en-US" i="1" dirty="0" err="1"/>
              <a:t>với</a:t>
            </a:r>
            <a:r>
              <a:rPr lang="en-US" i="1" dirty="0"/>
              <a:t> </a:t>
            </a:r>
            <a:r>
              <a:rPr lang="en-US" i="1" dirty="0" err="1"/>
              <a:t>các</a:t>
            </a:r>
            <a:r>
              <a:rPr lang="en-US" i="1" dirty="0"/>
              <a:t> </a:t>
            </a:r>
            <a:r>
              <a:rPr lang="en-US" i="1" dirty="0" err="1"/>
              <a:t>cơ</a:t>
            </a:r>
            <a:r>
              <a:rPr lang="en-US" i="1" dirty="0"/>
              <a:t> </a:t>
            </a:r>
            <a:r>
              <a:rPr lang="en-US" i="1" dirty="0" err="1"/>
              <a:t>chế</a:t>
            </a:r>
            <a:r>
              <a:rPr lang="en-US" i="1" dirty="0"/>
              <a:t> </a:t>
            </a:r>
            <a:r>
              <a:rPr lang="en-US" i="1" dirty="0" err="1"/>
              <a:t>bảo</a:t>
            </a:r>
            <a:r>
              <a:rPr lang="en-US" i="1" dirty="0"/>
              <a:t> </a:t>
            </a:r>
            <a:r>
              <a:rPr lang="en-US" i="1" dirty="0" err="1"/>
              <a:t>mật</a:t>
            </a:r>
            <a:r>
              <a:rPr lang="en-US" i="1" dirty="0"/>
              <a:t> JWT, OAuth2</a:t>
            </a:r>
          </a:p>
        </p:txBody>
      </p:sp>
      <p:sp>
        <p:nvSpPr>
          <p:cNvPr id="19" name="Text 16"/>
          <p:cNvSpPr/>
          <p:nvPr/>
        </p:nvSpPr>
        <p:spPr>
          <a:xfrm>
            <a:off x="6925987" y="3155133"/>
            <a:ext cx="4226957" cy="346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Tuần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5-6: Middleware &amp; Authentication</a:t>
            </a:r>
            <a:endParaRPr lang="en-US" sz="2400" dirty="0"/>
          </a:p>
        </p:txBody>
      </p:sp>
      <p:sp>
        <p:nvSpPr>
          <p:cNvPr id="24" name="Shape 4">
            <a:extLst>
              <a:ext uri="{FF2B5EF4-FFF2-40B4-BE49-F238E27FC236}">
                <a16:creationId xmlns:a16="http://schemas.microsoft.com/office/drawing/2014/main" id="{19CDCDE5-A7C8-F2EB-F7CE-D981205C7796}"/>
              </a:ext>
            </a:extLst>
          </p:cNvPr>
          <p:cNvSpPr/>
          <p:nvPr/>
        </p:nvSpPr>
        <p:spPr>
          <a:xfrm>
            <a:off x="6189730" y="4904639"/>
            <a:ext cx="166688" cy="197053"/>
          </a:xfrm>
          <a:prstGeom prst="roundRect">
            <a:avLst>
              <a:gd name="adj" fmla="val 27428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5">
            <a:extLst>
              <a:ext uri="{FF2B5EF4-FFF2-40B4-BE49-F238E27FC236}">
                <a16:creationId xmlns:a16="http://schemas.microsoft.com/office/drawing/2014/main" id="{DF3C1D24-6C17-F750-5C42-6C4CA56FE914}"/>
              </a:ext>
            </a:extLst>
          </p:cNvPr>
          <p:cNvSpPr/>
          <p:nvPr/>
        </p:nvSpPr>
        <p:spPr>
          <a:xfrm>
            <a:off x="6845604" y="4600581"/>
            <a:ext cx="7128629" cy="810903"/>
          </a:xfrm>
          <a:prstGeom prst="roundRect">
            <a:avLst>
              <a:gd name="adj" fmla="val 4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DCA11C0D-0F90-F20D-BA9C-2E34A11C153A}"/>
              </a:ext>
            </a:extLst>
          </p:cNvPr>
          <p:cNvSpPr/>
          <p:nvPr/>
        </p:nvSpPr>
        <p:spPr>
          <a:xfrm>
            <a:off x="6991039" y="4830929"/>
            <a:ext cx="4435316" cy="410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Tuần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7-8-9: </a:t>
            </a: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Phát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Triển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Mini Project</a:t>
            </a:r>
            <a:endParaRPr lang="en-US" sz="2400" dirty="0"/>
          </a:p>
        </p:txBody>
      </p:sp>
      <p:sp>
        <p:nvSpPr>
          <p:cNvPr id="26" name="Shape 8">
            <a:extLst>
              <a:ext uri="{FF2B5EF4-FFF2-40B4-BE49-F238E27FC236}">
                <a16:creationId xmlns:a16="http://schemas.microsoft.com/office/drawing/2014/main" id="{92F7E356-B7F2-FBED-56D6-2E8E7B7A75CC}"/>
              </a:ext>
            </a:extLst>
          </p:cNvPr>
          <p:cNvSpPr/>
          <p:nvPr/>
        </p:nvSpPr>
        <p:spPr>
          <a:xfrm>
            <a:off x="6241461" y="6193176"/>
            <a:ext cx="666869" cy="36033"/>
          </a:xfrm>
          <a:prstGeom prst="roundRect">
            <a:avLst>
              <a:gd name="adj" fmla="val 30631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9">
            <a:extLst>
              <a:ext uri="{FF2B5EF4-FFF2-40B4-BE49-F238E27FC236}">
                <a16:creationId xmlns:a16="http://schemas.microsoft.com/office/drawing/2014/main" id="{067E2FE4-CDBB-B554-C9D0-61C17919E57A}"/>
              </a:ext>
            </a:extLst>
          </p:cNvPr>
          <p:cNvSpPr/>
          <p:nvPr/>
        </p:nvSpPr>
        <p:spPr>
          <a:xfrm>
            <a:off x="6173036" y="6118630"/>
            <a:ext cx="166688" cy="197053"/>
          </a:xfrm>
          <a:prstGeom prst="roundRect">
            <a:avLst>
              <a:gd name="adj" fmla="val 27428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B56C7722-3ED7-D16B-909A-D373F6EED604}"/>
              </a:ext>
            </a:extLst>
          </p:cNvPr>
          <p:cNvSpPr/>
          <p:nvPr/>
        </p:nvSpPr>
        <p:spPr>
          <a:xfrm>
            <a:off x="6811316" y="5902463"/>
            <a:ext cx="7151490" cy="706468"/>
          </a:xfrm>
          <a:prstGeom prst="roundRect">
            <a:avLst>
              <a:gd name="adj" fmla="val 4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11">
            <a:extLst>
              <a:ext uri="{FF2B5EF4-FFF2-40B4-BE49-F238E27FC236}">
                <a16:creationId xmlns:a16="http://schemas.microsoft.com/office/drawing/2014/main" id="{77116318-30E2-F48E-76E4-4962AA9E448D}"/>
              </a:ext>
            </a:extLst>
          </p:cNvPr>
          <p:cNvSpPr/>
          <p:nvPr/>
        </p:nvSpPr>
        <p:spPr>
          <a:xfrm>
            <a:off x="7029201" y="6040793"/>
            <a:ext cx="3233499" cy="410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Tuần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10: </a:t>
            </a: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Viết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Tài Liệu API</a:t>
            </a:r>
            <a:endParaRPr lang="en-US" sz="2400" dirty="0"/>
          </a:p>
        </p:txBody>
      </p:sp>
      <p:sp>
        <p:nvSpPr>
          <p:cNvPr id="30" name="Shape 13">
            <a:extLst>
              <a:ext uri="{FF2B5EF4-FFF2-40B4-BE49-F238E27FC236}">
                <a16:creationId xmlns:a16="http://schemas.microsoft.com/office/drawing/2014/main" id="{D4011FD6-1494-2D13-0836-D430FA512B65}"/>
              </a:ext>
            </a:extLst>
          </p:cNvPr>
          <p:cNvSpPr/>
          <p:nvPr/>
        </p:nvSpPr>
        <p:spPr>
          <a:xfrm>
            <a:off x="6317444" y="7254180"/>
            <a:ext cx="666869" cy="36033"/>
          </a:xfrm>
          <a:prstGeom prst="roundRect">
            <a:avLst>
              <a:gd name="adj" fmla="val 306318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15">
            <a:extLst>
              <a:ext uri="{FF2B5EF4-FFF2-40B4-BE49-F238E27FC236}">
                <a16:creationId xmlns:a16="http://schemas.microsoft.com/office/drawing/2014/main" id="{911ECF08-0738-956B-2175-CCF2F02DE54A}"/>
              </a:ext>
            </a:extLst>
          </p:cNvPr>
          <p:cNvSpPr/>
          <p:nvPr/>
        </p:nvSpPr>
        <p:spPr>
          <a:xfrm>
            <a:off x="6849929" y="6919015"/>
            <a:ext cx="7151490" cy="765973"/>
          </a:xfrm>
          <a:prstGeom prst="roundRect">
            <a:avLst>
              <a:gd name="adj" fmla="val 465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16">
            <a:extLst>
              <a:ext uri="{FF2B5EF4-FFF2-40B4-BE49-F238E27FC236}">
                <a16:creationId xmlns:a16="http://schemas.microsoft.com/office/drawing/2014/main" id="{B4B5A998-9CC4-45A3-56CD-3309E8243080}"/>
              </a:ext>
            </a:extLst>
          </p:cNvPr>
          <p:cNvSpPr/>
          <p:nvPr/>
        </p:nvSpPr>
        <p:spPr>
          <a:xfrm>
            <a:off x="7330931" y="7121327"/>
            <a:ext cx="3886438" cy="410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Tuần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11-12: Triển Khai &amp; Báo Cáo</a:t>
            </a:r>
            <a:endParaRPr lang="en-US" sz="2400" dirty="0"/>
          </a:p>
        </p:txBody>
      </p:sp>
      <p:sp>
        <p:nvSpPr>
          <p:cNvPr id="39" name="Shape 4">
            <a:extLst>
              <a:ext uri="{FF2B5EF4-FFF2-40B4-BE49-F238E27FC236}">
                <a16:creationId xmlns:a16="http://schemas.microsoft.com/office/drawing/2014/main" id="{A0EB0D07-134C-F984-CD79-9E0164C2FE23}"/>
              </a:ext>
            </a:extLst>
          </p:cNvPr>
          <p:cNvSpPr/>
          <p:nvPr/>
        </p:nvSpPr>
        <p:spPr>
          <a:xfrm>
            <a:off x="6230180" y="1472098"/>
            <a:ext cx="140613" cy="166228"/>
          </a:xfrm>
          <a:prstGeom prst="roundRect">
            <a:avLst>
              <a:gd name="adj" fmla="val 32514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14">
            <a:extLst>
              <a:ext uri="{FF2B5EF4-FFF2-40B4-BE49-F238E27FC236}">
                <a16:creationId xmlns:a16="http://schemas.microsoft.com/office/drawing/2014/main" id="{F68AAF3E-734F-13CF-0E97-30C99FDBBEB2}"/>
              </a:ext>
            </a:extLst>
          </p:cNvPr>
          <p:cNvSpPr/>
          <p:nvPr/>
        </p:nvSpPr>
        <p:spPr>
          <a:xfrm>
            <a:off x="6204105" y="7169614"/>
            <a:ext cx="166688" cy="197053"/>
          </a:xfrm>
          <a:prstGeom prst="roundRect">
            <a:avLst>
              <a:gd name="adj" fmla="val 274285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Shape 13">
            <a:extLst>
              <a:ext uri="{FF2B5EF4-FFF2-40B4-BE49-F238E27FC236}">
                <a16:creationId xmlns:a16="http://schemas.microsoft.com/office/drawing/2014/main" id="{8DE65703-BB92-F6E0-BE21-04BB8749F912}"/>
              </a:ext>
            </a:extLst>
          </p:cNvPr>
          <p:cNvSpPr/>
          <p:nvPr/>
        </p:nvSpPr>
        <p:spPr>
          <a:xfrm>
            <a:off x="6349228" y="4989748"/>
            <a:ext cx="496376" cy="45719"/>
          </a:xfrm>
          <a:prstGeom prst="roundRect">
            <a:avLst>
              <a:gd name="adj" fmla="val 3444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4F9E29A7-F696-6589-52CE-638326B6B39E}"/>
              </a:ext>
            </a:extLst>
          </p:cNvPr>
          <p:cNvSpPr/>
          <p:nvPr/>
        </p:nvSpPr>
        <p:spPr>
          <a:xfrm>
            <a:off x="6271726" y="3631142"/>
            <a:ext cx="562451" cy="27024"/>
          </a:xfrm>
          <a:prstGeom prst="roundRect">
            <a:avLst>
              <a:gd name="adj" fmla="val 3444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9">
            <a:extLst>
              <a:ext uri="{FF2B5EF4-FFF2-40B4-BE49-F238E27FC236}">
                <a16:creationId xmlns:a16="http://schemas.microsoft.com/office/drawing/2014/main" id="{29DE593E-38D3-1C4A-1BC9-4D54C0C193E0}"/>
              </a:ext>
            </a:extLst>
          </p:cNvPr>
          <p:cNvSpPr/>
          <p:nvPr/>
        </p:nvSpPr>
        <p:spPr>
          <a:xfrm>
            <a:off x="6199111" y="3561540"/>
            <a:ext cx="140613" cy="166228"/>
          </a:xfrm>
          <a:prstGeom prst="roundRect">
            <a:avLst>
              <a:gd name="adj" fmla="val 32514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09600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50"/>
              </a:lnSpc>
            </a:pPr>
            <a:r>
              <a:rPr lang="en-US" sz="3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KẾT QUẢ MONG ĐỢI TỪ THỬ THÁCH 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5450"/>
              </a:lnSpc>
              <a:buNone/>
            </a:pP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5930" y="2327553"/>
            <a:ext cx="759213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Khi hoàn thành thử thách,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những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thành quả cụ thể và có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thể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ứng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dụng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ngay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lập tức.</a:t>
            </a:r>
            <a:endParaRPr lang="en-US" sz="1700" b="1" dirty="0"/>
          </a:p>
        </p:txBody>
      </p:sp>
      <p:sp>
        <p:nvSpPr>
          <p:cNvPr id="5" name="Shape 2"/>
          <p:cNvSpPr/>
          <p:nvPr/>
        </p:nvSpPr>
        <p:spPr>
          <a:xfrm>
            <a:off x="775930" y="3286244"/>
            <a:ext cx="7592139" cy="4335542"/>
          </a:xfrm>
          <a:prstGeom prst="roundRect">
            <a:avLst>
              <a:gd name="adj" fmla="val 21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06898" y="3369469"/>
            <a:ext cx="3788450" cy="2688074"/>
          </a:xfrm>
          <a:prstGeom prst="roundRect">
            <a:avLst>
              <a:gd name="adj" fmla="val 3464"/>
            </a:avLst>
          </a:prstGeom>
          <a:solidFill>
            <a:srgbClr val="DADBF1"/>
          </a:solidFill>
          <a:ln/>
        </p:spPr>
        <p:txBody>
          <a:bodyPr/>
          <a:lstStyle/>
          <a:p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API </a:t>
            </a: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Ổn</a:t>
            </a:r>
            <a:r>
              <a:rPr lang="en-US" sz="24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4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định</a:t>
            </a:r>
            <a:endParaRPr lang="en-US" sz="2400" dirty="0"/>
          </a:p>
          <a:p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1005245" y="3515558"/>
            <a:ext cx="285142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5245" y="3995023"/>
            <a:ext cx="3012519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Một hệ thống API backend hoạt động mượt mà, đáng tin cậy, sẵn sàng xử lý các yêu cầu từ phía client.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4572000" y="3293864"/>
            <a:ext cx="3788450" cy="2688074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572000" y="3293864"/>
            <a:ext cx="30480" cy="2688074"/>
          </a:xfrm>
          <a:prstGeom prst="roundRect">
            <a:avLst>
              <a:gd name="adj" fmla="val 30548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075694" y="3515558"/>
            <a:ext cx="3012519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Tài Liệu API Minh Bạch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083313" y="3990549"/>
            <a:ext cx="3012519" cy="1578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Tài liệu API đầy đủ, chính xác, giúp mọi người dễ dàng hiểu và tích hợp dịch vụ backend.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4294942" y="4360724"/>
            <a:ext cx="554236" cy="554236"/>
          </a:xfrm>
          <a:prstGeom prst="roundRect">
            <a:avLst>
              <a:gd name="adj" fmla="val 168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530" y="4464665"/>
            <a:ext cx="277058" cy="34635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83550" y="5981938"/>
            <a:ext cx="7576899" cy="1632228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783550" y="5981938"/>
            <a:ext cx="7576899" cy="30480"/>
          </a:xfrm>
          <a:prstGeom prst="roundRect">
            <a:avLst>
              <a:gd name="adj" fmla="val 30548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1005245" y="6203632"/>
            <a:ext cx="344412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Triển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khai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lên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môi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trường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dev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thành</a:t>
            </a: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công</a:t>
            </a:r>
            <a:endParaRPr lang="en-US" sz="215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215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1005245" y="6683097"/>
            <a:ext cx="680096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Dự án được triển khai thành công trên môi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trường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online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2065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GIÁ TRỊ MANG LẠI CHO ENTETSU VIETNAM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Thử thách này không chỉ là phát triển kỹ năng cá nhân mà còn là khoản đầu tư chiến lược vào năng lực công nghệ của công 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250395" y="3908017"/>
            <a:ext cx="4002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Nâng Cao Năng Lực Backend</a:t>
            </a:r>
            <a:endParaRPr lang="en-US" sz="3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4155877"/>
            <a:ext cx="318968" cy="3986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90300" y="3828170"/>
            <a:ext cx="3193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Tăng Tốc Độ Phát Triển</a:t>
            </a:r>
            <a:endParaRPr lang="en-US" sz="3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4155877"/>
            <a:ext cx="318968" cy="3986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623083"/>
            <a:ext cx="3782258" cy="1116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Đáp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ứng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nhu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cầu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endParaRPr lang="en-US" sz="36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buNone/>
            </a:pP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dự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án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của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công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ty</a:t>
            </a:r>
          </a:p>
          <a:p>
            <a:pPr marL="0" indent="0" algn="l">
              <a:buNone/>
            </a:pPr>
            <a:endParaRPr lang="en-US" sz="3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818227"/>
            <a:ext cx="318968" cy="3986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561980" y="5875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Đóng Góp &amp; Chia Sẻ</a:t>
            </a:r>
            <a:endParaRPr lang="en-US" sz="32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818227"/>
            <a:ext cx="318968" cy="3986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078AB5-73BD-F1E6-234C-3E7B97D04A1F}"/>
              </a:ext>
            </a:extLst>
          </p:cNvPr>
          <p:cNvSpPr/>
          <p:nvPr/>
        </p:nvSpPr>
        <p:spPr>
          <a:xfrm>
            <a:off x="12883794" y="7715892"/>
            <a:ext cx="1630274" cy="385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6532" y="32004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600" b="1" dirty="0"/>
              <a:t>CÁM ƠN </a:t>
            </a:r>
          </a:p>
          <a:p>
            <a:pPr marL="0" indent="0" algn="ctr">
              <a:buNone/>
            </a:pPr>
            <a:r>
              <a:rPr lang="en-US" sz="6600" b="1" dirty="0"/>
              <a:t>ĐÃ LẮNG NGHE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40127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400" dirty="0"/>
          </a:p>
        </p:txBody>
      </p:sp>
      <p:pic>
        <p:nvPicPr>
          <p:cNvPr id="9" name="Picture 8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2C2F8D45-0E50-0055-6056-70064D19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593</TotalTime>
  <Words>462</Words>
  <Application>Microsoft Office PowerPoint</Application>
  <PresentationFormat>Custom</PresentationFormat>
  <Paragraphs>51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Inter</vt:lpstr>
      <vt:lpstr>Inter 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Nam NH</cp:lastModifiedBy>
  <cp:revision>13</cp:revision>
  <dcterms:created xsi:type="dcterms:W3CDTF">2025-09-10T09:55:37Z</dcterms:created>
  <dcterms:modified xsi:type="dcterms:W3CDTF">2025-09-15T06:38:59Z</dcterms:modified>
</cp:coreProperties>
</file>